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notesMasterIdLst>
    <p:notesMasterId r:id="rId15"/>
  </p:notesMasterIdLst>
  <p:handoutMasterIdLst>
    <p:handoutMasterId r:id="rId16"/>
  </p:handoutMasterIdLst>
  <p:sldIdLst>
    <p:sldId id="322" r:id="rId2"/>
    <p:sldId id="280" r:id="rId3"/>
    <p:sldId id="327" r:id="rId4"/>
    <p:sldId id="326" r:id="rId5"/>
    <p:sldId id="328" r:id="rId6"/>
    <p:sldId id="329" r:id="rId7"/>
    <p:sldId id="330" r:id="rId8"/>
    <p:sldId id="331" r:id="rId9"/>
    <p:sldId id="338" r:id="rId10"/>
    <p:sldId id="332" r:id="rId11"/>
    <p:sldId id="333" r:id="rId12"/>
    <p:sldId id="334" r:id="rId13"/>
    <p:sldId id="339" r:id="rId14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>
        <p:scale>
          <a:sx n="80" d="100"/>
          <a:sy n="80" d="100"/>
        </p:scale>
        <p:origin x="-107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88240" tIns="44120" rIns="88240" bIns="441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88240" tIns="44120" rIns="88240" bIns="44120" rtlCol="0"/>
          <a:lstStyle>
            <a:lvl1pPr algn="r">
              <a:defRPr sz="1200"/>
            </a:lvl1pPr>
          </a:lstStyle>
          <a:p>
            <a:pPr>
              <a:defRPr/>
            </a:pPr>
            <a:fld id="{8E345463-0E40-44CA-ADCD-D2751E4CA33A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88240" tIns="44120" rIns="88240" bIns="441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88240" tIns="44120" rIns="88240" bIns="44120" rtlCol="0" anchor="b"/>
          <a:lstStyle>
            <a:lvl1pPr algn="r">
              <a:defRPr sz="1200"/>
            </a:lvl1pPr>
          </a:lstStyle>
          <a:p>
            <a:pPr>
              <a:defRPr/>
            </a:pPr>
            <a:fld id="{4F06EE67-D18B-4494-9AA8-4D51AC644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3278" tIns="46639" rIns="93278" bIns="46639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3278" tIns="46639" rIns="93278" bIns="46639" rtlCol="0"/>
          <a:lstStyle>
            <a:lvl1pPr algn="r">
              <a:defRPr sz="1300"/>
            </a:lvl1pPr>
          </a:lstStyle>
          <a:p>
            <a:pPr>
              <a:defRPr/>
            </a:pPr>
            <a:fld id="{4CB48B2E-FA41-451F-8A5C-6280CC35239F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8" tIns="46639" rIns="93278" bIns="4663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6575" cy="4186237"/>
          </a:xfrm>
          <a:prstGeom prst="rect">
            <a:avLst/>
          </a:prstGeom>
        </p:spPr>
        <p:txBody>
          <a:bodyPr vert="horz" lIns="93278" tIns="46639" rIns="93278" bIns="4663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3278" tIns="46639" rIns="93278" bIns="46639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3278" tIns="46639" rIns="93278" bIns="46639" rtlCol="0" anchor="b"/>
          <a:lstStyle>
            <a:lvl1pPr algn="r">
              <a:defRPr sz="1300"/>
            </a:lvl1pPr>
          </a:lstStyle>
          <a:p>
            <a:pPr>
              <a:defRPr/>
            </a:pPr>
            <a:fld id="{E04C1B67-1A5F-4DD5-A802-B9C105805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D357CA-2141-4745-B4EA-0B30A7ACBF3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28688"/>
            <a:fld id="{C71FF6E0-4A5B-4164-A06E-BF8B6C9C38C9}" type="slidenum">
              <a:rPr lang="en-US" smtClean="0"/>
              <a:pPr defTabSz="928688"/>
              <a:t>2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597900" y="6311900"/>
            <a:ext cx="546100" cy="5334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2038" y="6403975"/>
            <a:ext cx="51435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A6595B61-4539-4843-9122-AD156BA1DA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0F1E0-984F-4CD5-BCC8-D134161CFC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914400"/>
            <a:ext cx="1981200" cy="521176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54864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686CF-9F5C-40DD-82AE-E169492FE6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33141-DCEB-48F9-B70C-257B286783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750300" y="6388100"/>
            <a:ext cx="38100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29000"/>
            <a:ext cx="7772400" cy="1362075"/>
          </a:xfrm>
        </p:spPr>
        <p:txBody>
          <a:bodyPr anchor="t"/>
          <a:lstStyle>
            <a:lvl1pPr algn="l">
              <a:defRPr sz="2800" b="1" cap="all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05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0933A-1CDA-46EF-B6B4-8752BB230B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8683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955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8279-7687-40EB-B864-FD9E35E793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B901C-E495-493B-8BCB-3CCC9F4931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BEA3-E1DA-495D-80DB-BE7F834DC3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66800"/>
            <a:ext cx="4883150" cy="505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000"/>
            <a:ext cx="3047999" cy="3840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A9CB2-772F-47BC-87FB-8F9E39E46B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1200" y="1219200"/>
            <a:ext cx="5065712" cy="350837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21FE5-0665-4AB2-9D84-696F83ED18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IP_ppt201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0" y="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1295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2988" y="6396038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4D202D9F-0BA2-423C-BC4F-E9EF8406F0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59" r:id="rId2"/>
    <p:sldLayoutId id="214748396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66800" y="2438400"/>
            <a:ext cx="7772400" cy="838200"/>
          </a:xfrm>
        </p:spPr>
        <p:txBody>
          <a:bodyPr/>
          <a:lstStyle/>
          <a:p>
            <a:pPr algn="ctr" eaLnBrk="1" hangingPunct="1"/>
            <a:r>
              <a:rPr lang="en-US" sz="3600" cap="none" dirty="0" err="1" smtClean="0"/>
              <a:t>Entrenamiento</a:t>
            </a:r>
            <a:r>
              <a:rPr lang="en-US" sz="3600" cap="none" dirty="0" smtClean="0"/>
              <a:t> de COVE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200" y="3505200"/>
            <a:ext cx="2362200" cy="1066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 eaLnBrk="1" hangingPunct="1">
              <a:defRPr/>
            </a:pPr>
            <a:endParaRPr lang="en-US" dirty="0" smtClean="0"/>
          </a:p>
          <a:p>
            <a:pPr algn="ctr" eaLnBrk="1" hangingPunct="1">
              <a:defRPr/>
            </a:pPr>
            <a:r>
              <a:rPr lang="en-US" sz="2400" dirty="0" smtClean="0"/>
              <a:t>Presented by:</a:t>
            </a:r>
          </a:p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5124" name="Picture 4" descr="Integrationpoint2011we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4572000"/>
            <a:ext cx="3086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>
                <a:ea typeface="Verdana" pitchFamily="34" charset="0"/>
                <a:cs typeface="Verdana" pitchFamily="34" charset="0"/>
              </a:rPr>
              <a:t>Asignación de Pedimento</a:t>
            </a:r>
            <a:endParaRPr lang="en-US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762000" y="1447800"/>
            <a:ext cx="3657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>
                <a:cs typeface="Arial" charset="0"/>
              </a:rPr>
              <a:t>Si la factura seleccionada no tiene asignado pedimento, busca los pedimentos disponibles en la opción 'Buscar Pedimento’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s-MX">
              <a:cs typeface="Arial" charset="0"/>
            </a:endParaRPr>
          </a:p>
          <a:p>
            <a:pPr lvl="1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 i="1">
                <a:cs typeface="Arial" charset="0"/>
              </a:rPr>
              <a:t>Si ya tiene pedimento omita la Asignación de Pedimento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762000" y="3733800"/>
            <a:ext cx="3657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>
                <a:cs typeface="Arial" charset="0"/>
              </a:rPr>
              <a:t>Mostrara los pedimentos con vigencia y material de la factura</a:t>
            </a:r>
          </a:p>
        </p:txBody>
      </p:sp>
      <p:pic>
        <p:nvPicPr>
          <p:cNvPr id="1536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657600"/>
            <a:ext cx="4114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762000" y="5105400"/>
            <a:ext cx="373380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>
                <a:cs typeface="Arial" charset="0"/>
              </a:rPr>
              <a:t>Guarde Pedimento y Remesa con un clic en el botón 'Asignar Pedimento'</a:t>
            </a:r>
          </a:p>
        </p:txBody>
      </p:sp>
      <p:pic>
        <p:nvPicPr>
          <p:cNvPr id="1536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953000"/>
            <a:ext cx="23241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7FE4BAC-28C5-43D5-B88A-A850F0BF43A2}" type="slidenum">
              <a:rPr lang="en-US" sz="1050" b="1">
                <a:solidFill>
                  <a:schemeClr val="bg1"/>
                </a:solidFill>
                <a:latin typeface="Verdana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sz="105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536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447800"/>
            <a:ext cx="40671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>
                <a:ea typeface="Verdana" pitchFamily="34" charset="0"/>
                <a:cs typeface="Verdana" pitchFamily="34" charset="0"/>
              </a:rPr>
              <a:t>Asignación de Pedimento</a:t>
            </a:r>
            <a:endParaRPr lang="en-US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371600"/>
            <a:ext cx="70866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>
                <a:cs typeface="Arial" charset="0"/>
              </a:rPr>
              <a:t>Mostrara el pedimento y remesa asignados a la factura.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457200" y="2057400"/>
            <a:ext cx="403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 i="1" u="sng">
                <a:cs typeface="Arial" charset="0"/>
              </a:rPr>
              <a:t>Información Adicional de Pedimento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 sz="1600">
                <a:cs typeface="Arial" charset="0"/>
              </a:rPr>
              <a:t>Mostrara información adicional del pedimento, como fechas, documento, firma de consolidado y ultima remesa</a:t>
            </a:r>
          </a:p>
        </p:txBody>
      </p:sp>
      <p:sp>
        <p:nvSpPr>
          <p:cNvPr id="16389" name="Rectangle 10"/>
          <p:cNvSpPr>
            <a:spLocks noChangeArrowheads="1"/>
          </p:cNvSpPr>
          <p:nvPr/>
        </p:nvSpPr>
        <p:spPr bwMode="auto">
          <a:xfrm>
            <a:off x="457200" y="3200400"/>
            <a:ext cx="4114800" cy="267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 i="1" u="sng">
                <a:cs typeface="Arial" charset="0"/>
              </a:rPr>
              <a:t>Facturas del Pedimento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 sz="1600">
                <a:cs typeface="Arial" charset="0"/>
              </a:rPr>
              <a:t>Mostrara las facturas relacionada a dicho pedimento con sus remesas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s-MX">
              <a:cs typeface="Arial" charset="0"/>
            </a:endParaRPr>
          </a:p>
          <a:p>
            <a:pPr lvl="1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 sz="1600" i="1">
                <a:cs typeface="Arial" charset="0"/>
              </a:rPr>
              <a:t>Esta información aparecer en orden de remesa, para visualizar sus consecutivos asignados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s-MX">
              <a:cs typeface="Arial" charset="0"/>
            </a:endParaRPr>
          </a:p>
          <a:p>
            <a:pPr lvl="1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 sz="1600" i="1">
                <a:cs typeface="Arial" charset="0"/>
              </a:rPr>
              <a:t>En caso de encontrar alguna duplicación de remesa mostrara un mensaje de advertencia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70A08B9-8C38-4A0D-93EC-69A844583739}" type="slidenum">
              <a:rPr lang="en-US" sz="1050" b="1">
                <a:solidFill>
                  <a:schemeClr val="bg1"/>
                </a:solidFill>
                <a:latin typeface="Verdana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 sz="105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639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057400"/>
            <a:ext cx="4162425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z="2400" smtClean="0">
                <a:ea typeface="Verdana" pitchFamily="34" charset="0"/>
                <a:cs typeface="Verdana" pitchFamily="34" charset="0"/>
              </a:rPr>
              <a:t>Impresión Simplificada de la Remesa de Consolidado</a:t>
            </a:r>
            <a:endParaRPr lang="en-US" sz="2400" smtClean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81200"/>
            <a:ext cx="64770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1143000"/>
            <a:ext cx="4648200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28600" y="1143000"/>
            <a:ext cx="381000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>
                <a:cs typeface="Arial" charset="0"/>
              </a:rPr>
              <a:t>Para imprimir formato de remesa simplificado, oprima ‘Imprimir COVE'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8A0D83A-41E5-4D2C-929E-FBEC45C7DFF4}" type="slidenum">
              <a:rPr lang="en-US" sz="1050" b="1">
                <a:solidFill>
                  <a:schemeClr val="bg1"/>
                </a:solidFill>
                <a:latin typeface="Verdana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sz="105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>
                <a:ea typeface="Verdana" pitchFamily="34" charset="0"/>
                <a:cs typeface="Verdana" pitchFamily="34" charset="0"/>
              </a:rPr>
              <a:t>Problemas Comunes</a:t>
            </a:r>
            <a:endParaRPr lang="en-US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152400" y="1219200"/>
            <a:ext cx="876300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s-MX" sz="1600">
                <a:cs typeface="Arial" charset="0"/>
              </a:rPr>
              <a:t>Mensaje</a:t>
            </a:r>
            <a:r>
              <a:rPr lang="es-MX" sz="1600" i="1">
                <a:cs typeface="Arial" charset="0"/>
              </a:rPr>
              <a:t> 'Ruta no se encontró' </a:t>
            </a:r>
            <a:r>
              <a:rPr lang="es-MX" sz="1600">
                <a:cs typeface="Arial" charset="0"/>
              </a:rPr>
              <a:t>al enviar COVE, asignar correctamente un ruta valida en Mantener Catálogos, Configuraciones. El Código=COVEPATH, Dato=Ruta valida</a:t>
            </a:r>
          </a:p>
          <a:p>
            <a:pPr marL="533400" indent="-5334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endParaRPr lang="es-MX" sz="1600">
              <a:cs typeface="Arial" charset="0"/>
            </a:endParaRPr>
          </a:p>
          <a:p>
            <a:pPr marL="533400" indent="-5334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s-MX" sz="1600">
                <a:cs typeface="Arial" charset="0"/>
              </a:rPr>
              <a:t>Mensaje </a:t>
            </a:r>
            <a:r>
              <a:rPr lang="es-MX" sz="1600" i="1">
                <a:cs typeface="Arial" charset="0"/>
              </a:rPr>
              <a:t>'Invalid key file, the password entered might be wrong' </a:t>
            </a:r>
            <a:r>
              <a:rPr lang="es-MX" sz="1600">
                <a:cs typeface="Arial" charset="0"/>
              </a:rPr>
              <a:t>al enviar COVE. Asigne correctamente la Contraseña asociada a los archivos .cer y .key en Representantes</a:t>
            </a:r>
          </a:p>
          <a:p>
            <a:pPr marL="533400" indent="-5334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endParaRPr lang="es-MX" sz="1600">
              <a:cs typeface="Arial" charset="0"/>
            </a:endParaRPr>
          </a:p>
          <a:p>
            <a:pPr marL="533400" indent="-5334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s-MX" sz="1600">
                <a:cs typeface="Arial" charset="0"/>
              </a:rPr>
              <a:t>Mensaje </a:t>
            </a:r>
            <a:r>
              <a:rPr lang="es-MX" sz="1600" i="1">
                <a:cs typeface="Arial" charset="0"/>
              </a:rPr>
              <a:t>'The remote server returned an error: (500) Internal Server Error' </a:t>
            </a:r>
            <a:r>
              <a:rPr lang="es-MX" sz="1600">
                <a:cs typeface="Arial" charset="0"/>
              </a:rPr>
              <a:t>al enviar COVE. Asegúrese que el RFC y Contraseña Web en Representantes son los recibidos por la Ventanilla Única</a:t>
            </a:r>
          </a:p>
          <a:p>
            <a:pPr marL="533400" indent="-5334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endParaRPr lang="es-MX" sz="1600">
              <a:cs typeface="Arial" charset="0"/>
            </a:endParaRPr>
          </a:p>
          <a:p>
            <a:pPr marL="533400" indent="-5334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s-MX" sz="1600">
                <a:cs typeface="Arial" charset="0"/>
              </a:rPr>
              <a:t>Mensaje </a:t>
            </a:r>
            <a:r>
              <a:rPr lang="es-MX" sz="1600" i="1">
                <a:cs typeface="Arial" charset="0"/>
              </a:rPr>
              <a:t>'Cert file not found' </a:t>
            </a:r>
            <a:r>
              <a:rPr lang="es-MX" sz="1600">
                <a:cs typeface="Arial" charset="0"/>
              </a:rPr>
              <a:t>al enviar COVE. Asegúrese que en la factura esta asignado correctamente el Representante con los datos requeridos para COVE o en Representantes tenga correctamente ruta y nombre de archivo .cer y .key</a:t>
            </a:r>
          </a:p>
          <a:p>
            <a:pPr marL="533400" indent="-5334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AutoNum type="arabicPeriod"/>
            </a:pPr>
            <a:endParaRPr lang="es-MX" sz="1600">
              <a:cs typeface="Arial" charset="0"/>
            </a:endParaRPr>
          </a:p>
          <a:p>
            <a:pPr marL="533400" indent="-533400" eaLnBrk="0" hangingPunct="0">
              <a:spcBef>
                <a:spcPct val="20000"/>
              </a:spcBef>
              <a:buFont typeface="Arial" charset="0"/>
              <a:buAutoNum type="arabicPeriod"/>
            </a:pPr>
            <a:r>
              <a:rPr lang="es-MX" sz="1600">
                <a:cs typeface="Arial" charset="0"/>
              </a:rPr>
              <a:t>Errores diversos de conexión como </a:t>
            </a:r>
            <a:r>
              <a:rPr lang="es-MX" sz="1600" i="1">
                <a:cs typeface="Arial" charset="0"/>
              </a:rPr>
              <a:t>'Proxy Authentication' </a:t>
            </a:r>
            <a:r>
              <a:rPr lang="es-MX" sz="1600">
                <a:cs typeface="Arial" charset="0"/>
              </a:rPr>
              <a:t>al enviar COVE puede intentar agregar registro en Mantener Catalogos, Configuraciones: Codigo=COVEPROXY, Dato=IP Proxy y Dato Adicional=Puerto (estos datos se lo deben proporcionar personal de IT, en caso que no sea suficiente solicitar abrir acceso a los URL oficiales de la Ventanilla Única)</a:t>
            </a:r>
          </a:p>
          <a:p>
            <a:pPr marL="533400" indent="-5334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s-MX" sz="1400">
              <a:cs typeface="Arial" charset="0"/>
            </a:endParaRPr>
          </a:p>
          <a:p>
            <a:pPr marL="1447800" lvl="2" indent="-5334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 sz="1400">
                <a:cs typeface="Arial" charset="0"/>
              </a:rPr>
              <a:t>https://www.ventanillaunica.gob.mx/ventanilla/RecibirCoveService </a:t>
            </a:r>
          </a:p>
          <a:p>
            <a:pPr marL="1447800" lvl="2" indent="-533400"/>
            <a:r>
              <a:rPr lang="es-MX" sz="1400">
                <a:cs typeface="Arial" charset="0"/>
              </a:rPr>
              <a:t>https://www.ventanillaunica.gob.mx/ventanilla/ConsultarRespuestaCoveService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352800" y="1676400"/>
            <a:ext cx="5486400" cy="3886200"/>
          </a:xfrm>
        </p:spPr>
        <p:txBody>
          <a:bodyPr/>
          <a:lstStyle/>
          <a:p>
            <a:pPr eaLnBrk="1" hangingPunct="1"/>
            <a:r>
              <a:rPr lang="es-MX" sz="1800" dirty="0" smtClean="0">
                <a:latin typeface="Arial" charset="0"/>
                <a:cs typeface="Arial" charset="0"/>
              </a:rPr>
              <a:t>Configuración de COVE</a:t>
            </a:r>
          </a:p>
          <a:p>
            <a:pPr eaLnBrk="1" hangingPunct="1"/>
            <a:r>
              <a:rPr lang="es-MX" sz="1800" dirty="0" smtClean="0">
                <a:latin typeface="Arial" charset="0"/>
                <a:cs typeface="Arial" charset="0"/>
              </a:rPr>
              <a:t>Opción COVE</a:t>
            </a:r>
          </a:p>
          <a:p>
            <a:pPr eaLnBrk="1" hangingPunct="1"/>
            <a:r>
              <a:rPr lang="es-MX" sz="1800" dirty="0" smtClean="0">
                <a:latin typeface="Arial" charset="0"/>
                <a:cs typeface="Arial" charset="0"/>
              </a:rPr>
              <a:t>Uso de opción COVE</a:t>
            </a:r>
          </a:p>
          <a:p>
            <a:pPr eaLnBrk="1" hangingPunct="1"/>
            <a:r>
              <a:rPr lang="es-MX" sz="1800" dirty="0" smtClean="0">
                <a:latin typeface="Arial" charset="0"/>
                <a:cs typeface="Arial" charset="0"/>
              </a:rPr>
              <a:t>Pedimento Consolidado</a:t>
            </a:r>
          </a:p>
          <a:p>
            <a:pPr eaLnBrk="1" hangingPunct="1"/>
            <a:r>
              <a:rPr lang="es-MX" sz="1800" dirty="0" smtClean="0">
                <a:latin typeface="Arial" charset="0"/>
                <a:cs typeface="Arial" charset="0"/>
              </a:rPr>
              <a:t>Asignación de Pedimento</a:t>
            </a:r>
          </a:p>
          <a:p>
            <a:pPr eaLnBrk="1" hangingPunct="1"/>
            <a:r>
              <a:rPr lang="es-MX" sz="1800" dirty="0" smtClean="0">
                <a:latin typeface="Arial" charset="0"/>
                <a:cs typeface="Arial" charset="0"/>
              </a:rPr>
              <a:t>Impresión simplificada de la remesa de consolidado</a:t>
            </a:r>
          </a:p>
          <a:p>
            <a:pPr eaLnBrk="1" hangingPunct="1"/>
            <a:r>
              <a:rPr lang="es-MX" sz="1800" dirty="0" smtClean="0">
                <a:latin typeface="Arial" charset="0"/>
                <a:cs typeface="Arial" charset="0"/>
              </a:rPr>
              <a:t>Problemas y preguntas frecuentes</a:t>
            </a:r>
          </a:p>
          <a:p>
            <a:pPr eaLnBrk="1" hangingPunct="1"/>
            <a:r>
              <a:rPr lang="es-MX" sz="1800" dirty="0" smtClean="0">
                <a:latin typeface="Arial" charset="0"/>
                <a:cs typeface="Arial" charset="0"/>
              </a:rPr>
              <a:t>Preguntas y Respuestas</a:t>
            </a:r>
          </a:p>
          <a:p>
            <a:pPr eaLnBrk="1" hangingPunct="1"/>
            <a:endParaRPr lang="es-MX" sz="1800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6C105E-F504-4501-B7ED-58CBB2430FD7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173" name="Picture 3" descr="j0309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23622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>
                <a:ea typeface="Verdana" pitchFamily="34" charset="0"/>
                <a:cs typeface="Verdana" pitchFamily="34" charset="0"/>
              </a:rPr>
              <a:t>Configuraciones COVE</a:t>
            </a:r>
            <a:endParaRPr lang="en-US" sz="2400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62988" y="6396038"/>
            <a:ext cx="533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820839B-3067-4412-A10E-BF53D7CA62DA}" type="slidenum">
              <a:rPr lang="en-US" sz="1050" b="1">
                <a:solidFill>
                  <a:schemeClr val="bg1"/>
                </a:solidFill>
                <a:latin typeface="Verdana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05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914400" y="1066800"/>
            <a:ext cx="7391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cs typeface="Arial" charset="0"/>
              </a:rPr>
              <a:t>Mantenimiento de Representantes debemos  alimentar la información para uso del Web Service para COVE.</a:t>
            </a:r>
          </a:p>
          <a:p>
            <a:endParaRPr lang="es-MX">
              <a:cs typeface="Arial" charset="0"/>
            </a:endParaRPr>
          </a:p>
          <a:p>
            <a:r>
              <a:rPr lang="es-MX">
                <a:cs typeface="Arial" charset="0"/>
              </a:rPr>
              <a:t>El Representante que corresponde a la factura debe considerar la siguiente información.</a:t>
            </a:r>
            <a:endParaRPr lang="en-US">
              <a:cs typeface="Arial" charset="0"/>
            </a:endParaRPr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590800"/>
            <a:ext cx="63246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>
                <a:ea typeface="Verdana" pitchFamily="34" charset="0"/>
                <a:cs typeface="Verdana" pitchFamily="34" charset="0"/>
              </a:rPr>
              <a:t>Configuraciones COVE</a:t>
            </a:r>
            <a:endParaRPr lang="en-US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295400"/>
            <a:ext cx="7467600" cy="457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MX" sz="1800" smtClean="0">
                <a:latin typeface="Arial" charset="0"/>
              </a:rPr>
              <a:t>El campo tipo de figura seleccionar el que aplique en cada caso.</a:t>
            </a:r>
            <a:endParaRPr lang="en-US" sz="1800" smtClean="0">
              <a:latin typeface="Arial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62988" y="6396038"/>
            <a:ext cx="533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5941A31-7F5D-4377-AF00-FDBB828E383E}" type="slidenum">
              <a:rPr lang="en-US" sz="1050" b="1">
                <a:solidFill>
                  <a:schemeClr val="bg1"/>
                </a:solidFill>
                <a:latin typeface="Verdana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05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9221" name="Picture 2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752600"/>
            <a:ext cx="2695575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762000" y="3124200"/>
            <a:ext cx="815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cs typeface="Arial" charset="0"/>
              </a:rPr>
              <a:t>En Mantener Catálogos, Configuraciones. Capture la siguiente información para habilitar la opción COVE</a:t>
            </a:r>
            <a:r>
              <a:rPr lang="en-US">
                <a:cs typeface="Arial" charset="0"/>
              </a:rPr>
              <a:t>.</a:t>
            </a:r>
          </a:p>
        </p:txBody>
      </p:sp>
      <p:sp>
        <p:nvSpPr>
          <p:cNvPr id="9223" name="Rectangle 9"/>
          <p:cNvSpPr>
            <a:spLocks noChangeArrowheads="1"/>
          </p:cNvSpPr>
          <p:nvPr/>
        </p:nvSpPr>
        <p:spPr bwMode="auto">
          <a:xfrm>
            <a:off x="762000" y="5410200"/>
            <a:ext cx="549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s-MX">
                <a:cs typeface="Arial" charset="0"/>
              </a:rPr>
              <a:t>Nota: Los campos marcados en </a:t>
            </a:r>
            <a:r>
              <a:rPr lang="es-MX">
                <a:solidFill>
                  <a:schemeClr val="accent2"/>
                </a:solidFill>
                <a:cs typeface="Arial" charset="0"/>
              </a:rPr>
              <a:t>rojo</a:t>
            </a:r>
            <a:r>
              <a:rPr lang="es-MX">
                <a:cs typeface="Arial" charset="0"/>
              </a:rPr>
              <a:t> son requeridos.</a:t>
            </a:r>
          </a:p>
        </p:txBody>
      </p:sp>
      <p:pic>
        <p:nvPicPr>
          <p:cNvPr id="922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10000"/>
            <a:ext cx="76200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>
                <a:ea typeface="Verdana" pitchFamily="34" charset="0"/>
                <a:cs typeface="Verdana" pitchFamily="34" charset="0"/>
              </a:rPr>
              <a:t>Opción COVE</a:t>
            </a:r>
            <a:endParaRPr lang="en-US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295400"/>
            <a:ext cx="8229600" cy="1447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MX" sz="1800" smtClean="0"/>
              <a:t>Abrir de nuevo CAM para habilitar COVE.</a:t>
            </a:r>
          </a:p>
          <a:p>
            <a:pPr eaLnBrk="1" hangingPunct="1">
              <a:buFont typeface="Arial" charset="0"/>
              <a:buNone/>
            </a:pPr>
            <a:endParaRPr lang="es-MX" sz="1800" smtClean="0"/>
          </a:p>
          <a:p>
            <a:pPr eaLnBrk="1" hangingPunct="1">
              <a:buFont typeface="Arial" charset="0"/>
              <a:buNone/>
            </a:pPr>
            <a:endParaRPr lang="es-MX" sz="1800" smtClean="0"/>
          </a:p>
          <a:p>
            <a:pPr eaLnBrk="1" hangingPunct="1">
              <a:buFont typeface="Arial" charset="0"/>
              <a:buNone/>
            </a:pPr>
            <a:r>
              <a:rPr lang="es-MX" sz="1800" smtClean="0">
                <a:latin typeface="Arial" charset="0"/>
              </a:rPr>
              <a:t>Opción COVE será encontrada en Módulos de Embarque - COVE</a:t>
            </a:r>
            <a:r>
              <a:rPr lang="en-US" sz="1800" smtClean="0">
                <a:latin typeface="Arial" charset="0"/>
              </a:rPr>
              <a:t>.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62988" y="6396038"/>
            <a:ext cx="533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17BC0A7-B401-40BC-B869-BB35BCE54C60}" type="slidenum">
              <a:rPr lang="en-US" sz="1050" b="1">
                <a:solidFill>
                  <a:schemeClr val="bg1"/>
                </a:solidFill>
                <a:latin typeface="Verdana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05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0245" name="Picture 2" descr="image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111500"/>
            <a:ext cx="44196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>
                <a:ea typeface="Verdana" pitchFamily="34" charset="0"/>
                <a:cs typeface="Verdana" pitchFamily="34" charset="0"/>
              </a:rPr>
              <a:t>Opción COVE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62988" y="6396038"/>
            <a:ext cx="533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77FDCD8-BEB8-449C-9F64-CC1FF6771ABB}" type="slidenum">
              <a:rPr lang="en-US" sz="1050" b="1">
                <a:solidFill>
                  <a:schemeClr val="bg1"/>
                </a:solidFill>
                <a:latin typeface="Verdana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05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143000"/>
            <a:ext cx="53340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57200" y="1219200"/>
            <a:ext cx="3048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cs typeface="Arial" charset="0"/>
              </a:rPr>
              <a:t>Mostrara las facturas Verificadas (importación, exportación, material y equipo).</a:t>
            </a:r>
            <a:r>
              <a:rPr lang="en-US">
                <a:cs typeface="Arial" charset="0"/>
              </a:rPr>
              <a:t> </a:t>
            </a: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457200" y="3352800"/>
            <a:ext cx="2971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cs typeface="Arial" charset="0"/>
              </a:rPr>
              <a:t>Si desea ver facturas de algún tipo en especial (Importación o Exportación), utilice la caja de selección en la parte superior.</a:t>
            </a:r>
            <a:r>
              <a:rPr lang="en-US">
                <a:cs typeface="Arial" charset="0"/>
              </a:rPr>
              <a:t> </a:t>
            </a:r>
          </a:p>
        </p:txBody>
      </p:sp>
      <p:pic>
        <p:nvPicPr>
          <p:cNvPr id="1127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181600"/>
            <a:ext cx="22955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>
                <a:ea typeface="Verdana" pitchFamily="34" charset="0"/>
                <a:cs typeface="Verdana" pitchFamily="34" charset="0"/>
              </a:rPr>
              <a:t>Uso Opción COVE</a:t>
            </a:r>
            <a:endParaRPr lang="en-US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533400" y="1295400"/>
            <a:ext cx="8229600" cy="4343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ES" sz="1600" smtClean="0">
                <a:latin typeface="Arial" charset="0"/>
              </a:rPr>
              <a:t>1. Seleccione la factura que requiere obtener respuesta COVE (E-Document)</a:t>
            </a:r>
          </a:p>
          <a:p>
            <a:pPr eaLnBrk="1" hangingPunct="1">
              <a:buFont typeface="Arial" charset="0"/>
              <a:buNone/>
            </a:pPr>
            <a:r>
              <a:rPr lang="es-ES" sz="1600" smtClean="0">
                <a:latin typeface="Arial" charset="0"/>
              </a:rPr>
              <a:t>2. Aplique botón "Enviar Servicio Web” </a:t>
            </a:r>
          </a:p>
          <a:p>
            <a:pPr eaLnBrk="1" hangingPunct="1">
              <a:buFont typeface="Arial" charset="0"/>
              <a:buNone/>
            </a:pPr>
            <a:r>
              <a:rPr lang="es-ES" sz="1600" smtClean="0">
                <a:latin typeface="Arial" charset="0"/>
              </a:rPr>
              <a:t>            a. Mostrara mensaje del archivo generado, oprima OK</a:t>
            </a:r>
          </a:p>
          <a:p>
            <a:pPr eaLnBrk="1" hangingPunct="1">
              <a:buFont typeface="Arial" charset="0"/>
              <a:buNone/>
            </a:pPr>
            <a:r>
              <a:rPr lang="es-ES" sz="1600" smtClean="0">
                <a:latin typeface="Arial" charset="0"/>
              </a:rPr>
              <a:t>            b. Recibirá respuesta numero de operación y mensaje. O error en caso de 	problemas de configuración, datos inválidos, problemas de conexión, etc.</a:t>
            </a:r>
          </a:p>
          <a:p>
            <a:pPr eaLnBrk="1" hangingPunct="1">
              <a:buFont typeface="Arial" charset="0"/>
              <a:buNone/>
            </a:pPr>
            <a:r>
              <a:rPr lang="es-ES" sz="1600" smtClean="0">
                <a:latin typeface="Arial" charset="0"/>
              </a:rPr>
              <a:t>3. Aplique botón "Recibir Servicio Web" </a:t>
            </a:r>
          </a:p>
          <a:p>
            <a:pPr eaLnBrk="1" hangingPunct="1">
              <a:buFont typeface="Arial" charset="0"/>
              <a:buNone/>
            </a:pPr>
            <a:r>
              <a:rPr lang="es-ES" sz="1600" smtClean="0">
                <a:latin typeface="Arial" charset="0"/>
              </a:rPr>
              <a:t>            a. Mostrara mensaje del archivo generado, oprima OK</a:t>
            </a:r>
          </a:p>
          <a:p>
            <a:pPr eaLnBrk="1" hangingPunct="1">
              <a:buFont typeface="Arial" charset="0"/>
              <a:buNone/>
            </a:pPr>
            <a:r>
              <a:rPr lang="es-ES" sz="1600" smtClean="0">
                <a:latin typeface="Arial" charset="0"/>
              </a:rPr>
              <a:t>            b. Recibirá respuesta E-Document, o error en caso de problemas de 	configuración, datos inválidos, problemas de conexión, etc.</a:t>
            </a:r>
          </a:p>
          <a:p>
            <a:pPr eaLnBrk="1" hangingPunct="1">
              <a:buFont typeface="Arial" charset="0"/>
              <a:buNone/>
            </a:pPr>
            <a:r>
              <a:rPr lang="es-ES" sz="1600" smtClean="0">
                <a:latin typeface="Arial" charset="0"/>
              </a:rPr>
              <a:t>4. Si recibe archivo por email (guárdelo en su PC) y aplique</a:t>
            </a:r>
          </a:p>
          <a:p>
            <a:pPr eaLnBrk="1" hangingPunct="1">
              <a:buFont typeface="Arial" charset="0"/>
              <a:buNone/>
            </a:pPr>
            <a:r>
              <a:rPr lang="es-ES" sz="1600" smtClean="0">
                <a:latin typeface="Arial" charset="0"/>
              </a:rPr>
              <a:t>	 "Recibir Archivo XML"</a:t>
            </a:r>
          </a:p>
          <a:p>
            <a:pPr eaLnBrk="1" hangingPunct="1">
              <a:buFont typeface="Arial" charset="0"/>
              <a:buNone/>
            </a:pPr>
            <a:r>
              <a:rPr lang="es-ES" sz="1600" smtClean="0">
                <a:latin typeface="Arial" charset="0"/>
              </a:rPr>
              <a:t>            a. Mostrara el buscador de archivos. Seleccione el archivo deseado y Oprima 	Abrir</a:t>
            </a:r>
          </a:p>
          <a:p>
            <a:pPr eaLnBrk="1" hangingPunct="1">
              <a:buFont typeface="Arial" charset="0"/>
              <a:buNone/>
            </a:pPr>
            <a:r>
              <a:rPr lang="es-ES" sz="1600" smtClean="0">
                <a:latin typeface="Arial" charset="0"/>
              </a:rPr>
              <a:t>            b. Recibirá respuesta E-Document. O error en caso de problemas de 	configuración, datos inválidos, problemas de conexión, etc.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25A29E8-96D1-4E8F-B601-1013B7CCF7A8}" type="slidenum">
              <a:rPr lang="en-US" sz="1050" b="1">
                <a:solidFill>
                  <a:schemeClr val="bg1"/>
                </a:solidFill>
                <a:latin typeface="Verdana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05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229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743200"/>
            <a:ext cx="10096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600200"/>
            <a:ext cx="990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4191000"/>
            <a:ext cx="9620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>
                <a:ea typeface="Verdana" pitchFamily="34" charset="0"/>
                <a:cs typeface="Verdana" pitchFamily="34" charset="0"/>
              </a:rPr>
              <a:t>Pedimentos Consolidados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1600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MX" sz="1800" smtClean="0">
                <a:latin typeface="Arial" charset="0"/>
              </a:rPr>
              <a:t>Asegúrese de alimentar los nuevos campos a su pedimento consolidado:</a:t>
            </a:r>
          </a:p>
          <a:p>
            <a:pPr eaLnBrk="1" hangingPunct="1">
              <a:buFontTx/>
              <a:buChar char="•"/>
            </a:pPr>
            <a:r>
              <a:rPr lang="es-MX" sz="1800" smtClean="0">
                <a:latin typeface="Arial" charset="0"/>
              </a:rPr>
              <a:t>Agente o Apoderado Aduanal, deben estar marcados en Representantes Tipo Figura 'Agente Aduanal' o 'Apoderado Aduanal'</a:t>
            </a:r>
          </a:p>
          <a:p>
            <a:pPr eaLnBrk="1" hangingPunct="1">
              <a:buFontTx/>
              <a:buChar char="•"/>
            </a:pPr>
            <a:r>
              <a:rPr lang="es-MX" sz="1800" smtClean="0">
                <a:latin typeface="Arial" charset="0"/>
              </a:rPr>
              <a:t>Aduana y Sección, dos dígitos para aduana y 1 digito de la sección (ejemplo 07-0, 07-1, 24-0, 80-0, etc.)</a:t>
            </a:r>
          </a:p>
          <a:p>
            <a:pPr eaLnBrk="1" hangingPunct="1"/>
            <a:endParaRPr lang="es-MX" sz="1800" smtClean="0">
              <a:latin typeface="Arial" charset="0"/>
            </a:endParaRPr>
          </a:p>
        </p:txBody>
      </p:sp>
      <p:pic>
        <p:nvPicPr>
          <p:cNvPr id="1331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895600"/>
            <a:ext cx="6019800" cy="285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8107F52-07D5-4302-B1E9-CA309C564E61}" type="slidenum">
              <a:rPr lang="en-US" sz="1050" b="1">
                <a:solidFill>
                  <a:schemeClr val="bg1"/>
                </a:solidFill>
                <a:latin typeface="Verdana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05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457200" y="5791200"/>
            <a:ext cx="81534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 sz="1600">
                <a:cs typeface="Arial" charset="0"/>
              </a:rPr>
              <a:t>Si requiere imprimir documento, aplique los siguientes pasos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>
                <a:ea typeface="Verdana" pitchFamily="34" charset="0"/>
                <a:cs typeface="Verdana" pitchFamily="34" charset="0"/>
              </a:rPr>
              <a:t>Asignación de Pedimento</a:t>
            </a:r>
            <a:endParaRPr lang="en-US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990600" y="1752600"/>
            <a:ext cx="73914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s-MX">
                <a:cs typeface="Arial" charset="0"/>
              </a:rPr>
              <a:t>En la opción COVE seleccionar 'Asignar Pedimento', le mostrara la pantalla para la asignación de pedimento/remesa.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08BF468-5628-4165-A60D-AE6FAC7AF605}" type="slidenum">
              <a:rPr lang="en-US" sz="1050" b="1">
                <a:solidFill>
                  <a:schemeClr val="bg1"/>
                </a:solidFill>
                <a:latin typeface="Verdana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05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048000"/>
            <a:ext cx="7620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grationPoint_PowerPointTemplate_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IntegrationPoint_PPT_template_2012</Template>
  <TotalTime>15603</TotalTime>
  <Words>633</Words>
  <Application>Microsoft Office PowerPoint</Application>
  <PresentationFormat>On-screen Show (4:3)</PresentationFormat>
  <Paragraphs>93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IntegrationPoint_PowerPointTemplate_2011</vt:lpstr>
      <vt:lpstr>Entrenamiento de COVE</vt:lpstr>
      <vt:lpstr>Agenda</vt:lpstr>
      <vt:lpstr>Configuraciones COVE</vt:lpstr>
      <vt:lpstr>Configuraciones COVE</vt:lpstr>
      <vt:lpstr>Opción COVE</vt:lpstr>
      <vt:lpstr>Opción COVE</vt:lpstr>
      <vt:lpstr>Uso Opción COVE</vt:lpstr>
      <vt:lpstr>Pedimentos Consolidados</vt:lpstr>
      <vt:lpstr>Asignación de Pedimento</vt:lpstr>
      <vt:lpstr>Asignación de Pedimento</vt:lpstr>
      <vt:lpstr>Asignación de Pedimento</vt:lpstr>
      <vt:lpstr>Impresión Simplificada de la Remesa de Consolidado</vt:lpstr>
      <vt:lpstr>Problemas Comunes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Q4 2009 Update</dc:title>
  <dc:creator>Angela Chamberlain</dc:creator>
  <cp:lastModifiedBy>IP1</cp:lastModifiedBy>
  <cp:revision>215</cp:revision>
  <cp:lastPrinted>2011-10-28T17:16:14Z</cp:lastPrinted>
  <dcterms:created xsi:type="dcterms:W3CDTF">2010-01-19T19:57:43Z</dcterms:created>
  <dcterms:modified xsi:type="dcterms:W3CDTF">2012-03-07T14:42:55Z</dcterms:modified>
</cp:coreProperties>
</file>